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9" r:id="rId3"/>
    <p:sldId id="340" r:id="rId4"/>
    <p:sldId id="297" r:id="rId5"/>
    <p:sldId id="314" r:id="rId6"/>
    <p:sldId id="338" r:id="rId7"/>
    <p:sldId id="303" r:id="rId8"/>
    <p:sldId id="304" r:id="rId9"/>
    <p:sldId id="301" r:id="rId10"/>
    <p:sldId id="306" r:id="rId11"/>
    <p:sldId id="348" r:id="rId12"/>
    <p:sldId id="349" r:id="rId13"/>
    <p:sldId id="347" r:id="rId14"/>
    <p:sldId id="315" r:id="rId15"/>
    <p:sldId id="323" r:id="rId16"/>
    <p:sldId id="324" r:id="rId17"/>
    <p:sldId id="325" r:id="rId18"/>
    <p:sldId id="305" r:id="rId19"/>
    <p:sldId id="302" r:id="rId20"/>
    <p:sldId id="313" r:id="rId21"/>
    <p:sldId id="321" r:id="rId2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944" y="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88F-4AE1-4E95-B71D-7D80850E5883}" type="datetimeFigureOut">
              <a:rPr lang="pt-BR" smtClean="0"/>
              <a:t>21/06/2021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C1D-AF24-411A-A058-492EB50F9D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10788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88F-4AE1-4E95-B71D-7D80850E5883}" type="datetimeFigureOut">
              <a:rPr lang="pt-BR" smtClean="0"/>
              <a:t>21/06/2021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C1D-AF24-411A-A058-492EB50F9D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1521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88F-4AE1-4E95-B71D-7D80850E5883}" type="datetimeFigureOut">
              <a:rPr lang="pt-BR" smtClean="0"/>
              <a:t>21/06/2021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C1D-AF24-411A-A058-492EB50F9D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3686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88F-4AE1-4E95-B71D-7D80850E5883}" type="datetimeFigureOut">
              <a:rPr lang="pt-BR" smtClean="0"/>
              <a:t>21/06/2021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C1D-AF24-411A-A058-492EB50F9D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0415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88F-4AE1-4E95-B71D-7D80850E5883}" type="datetimeFigureOut">
              <a:rPr lang="pt-BR" smtClean="0"/>
              <a:t>21/06/2021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C1D-AF24-411A-A058-492EB50F9D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0612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88F-4AE1-4E95-B71D-7D80850E5883}" type="datetimeFigureOut">
              <a:rPr lang="pt-BR" smtClean="0"/>
              <a:t>21/06/2021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C1D-AF24-411A-A058-492EB50F9D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43201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88F-4AE1-4E95-B71D-7D80850E5883}" type="datetimeFigureOut">
              <a:rPr lang="pt-BR" smtClean="0"/>
              <a:t>21/06/2021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C1D-AF24-411A-A058-492EB50F9D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63183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88F-4AE1-4E95-B71D-7D80850E5883}" type="datetimeFigureOut">
              <a:rPr lang="pt-BR" smtClean="0"/>
              <a:t>21/06/2021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C1D-AF24-411A-A058-492EB50F9D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79632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88F-4AE1-4E95-B71D-7D80850E5883}" type="datetimeFigureOut">
              <a:rPr lang="pt-BR" smtClean="0"/>
              <a:t>21/06/2021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C1D-AF24-411A-A058-492EB50F9D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44374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88F-4AE1-4E95-B71D-7D80850E5883}" type="datetimeFigureOut">
              <a:rPr lang="pt-BR" smtClean="0"/>
              <a:t>21/06/2021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C1D-AF24-411A-A058-492EB50F9D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1077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BF88F-4AE1-4E95-B71D-7D80850E5883}" type="datetimeFigureOut">
              <a:rPr lang="pt-BR" smtClean="0"/>
              <a:t>21/06/2021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9C1D-AF24-411A-A058-492EB50F9D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316699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BF88F-4AE1-4E95-B71D-7D80850E5883}" type="datetimeFigureOut">
              <a:rPr lang="pt-BR" smtClean="0"/>
              <a:t>21/06/2021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D9C1D-AF24-411A-A058-492EB50F9D8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1378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twitter.com/PessimistsArc" TargetMode="Externa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twitter.com/PessimistsArc" TargetMode="Externa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9552" y="2130425"/>
            <a:ext cx="8064896" cy="1470025"/>
          </a:xfrm>
        </p:spPr>
        <p:txBody>
          <a:bodyPr/>
          <a:lstStyle/>
          <a:p>
            <a:r>
              <a:rPr lang="pt-BR"/>
              <a:t>Lógica de Programação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/>
              <a:t>Pedro R. Andrade</a:t>
            </a:r>
          </a:p>
        </p:txBody>
      </p:sp>
    </p:spTree>
    <p:extLst>
      <p:ext uri="{BB962C8B-B14F-4D97-AF65-F5344CB8AC3E}">
        <p14:creationId xmlns:p14="http://schemas.microsoft.com/office/powerpoint/2010/main" val="3268971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Autômato Finito Determinístico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54" t="35507" r="33397" b="32246"/>
          <a:stretch/>
        </p:blipFill>
        <p:spPr bwMode="auto">
          <a:xfrm>
            <a:off x="3059832" y="1572090"/>
            <a:ext cx="3156025" cy="1814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539552" y="3789040"/>
            <a:ext cx="842493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Autômato Finito Determinístico consiste em: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t-BR" sz="2400" dirty="0"/>
              <a:t>um conjunto finito de símbolos de entrada chamado Alfabeto (0 e 1)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t-BR" sz="2400" dirty="0"/>
              <a:t>um conjunto finito de estados (q1, q2)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t-BR" sz="2400" dirty="0"/>
              <a:t>uma função de transição entre estados (setas ligando estados)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t-BR" sz="2400" dirty="0"/>
              <a:t>um estado inicial (q1)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t-BR" sz="2400" dirty="0"/>
              <a:t>um conjunto não vazio de estados de aceitação (q2)</a:t>
            </a:r>
            <a:endParaRPr lang="pt-BR" sz="2400" b="1" dirty="0"/>
          </a:p>
        </p:txBody>
      </p:sp>
    </p:spTree>
    <p:extLst>
      <p:ext uri="{BB962C8B-B14F-4D97-AF65-F5344CB8AC3E}">
        <p14:creationId xmlns:p14="http://schemas.microsoft.com/office/powerpoint/2010/main" val="1254078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Autômato Finito Determinístico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54" t="35507" r="33397" b="32246"/>
          <a:stretch/>
        </p:blipFill>
        <p:spPr bwMode="auto">
          <a:xfrm>
            <a:off x="3059832" y="1572090"/>
            <a:ext cx="3156025" cy="1814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539552" y="3789040"/>
            <a:ext cx="84249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pt-BR" sz="2400" dirty="0"/>
              <a:t>Recebe uma fita de entrada e começa no estado inicial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t-BR" sz="2400" dirty="0"/>
              <a:t>Lê a fita da esquerda para direita, fazendo uma transição na máquina a cada valor lido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pt-BR" sz="2400" dirty="0"/>
              <a:t>Se, ao final do último símbolo lido da fita de entrada, o autômato estiver no estado final, a fita é considerada aceita, caso contrário ela é rejeitada.</a:t>
            </a:r>
          </a:p>
        </p:txBody>
      </p:sp>
    </p:spTree>
    <p:extLst>
      <p:ext uri="{BB962C8B-B14F-4D97-AF65-F5344CB8AC3E}">
        <p14:creationId xmlns:p14="http://schemas.microsoft.com/office/powerpoint/2010/main" val="8708142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Autômato Finito Determinístico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54" t="35507" r="33397" b="32246"/>
          <a:stretch/>
        </p:blipFill>
        <p:spPr bwMode="auto">
          <a:xfrm>
            <a:off x="3059832" y="1572090"/>
            <a:ext cx="3156025" cy="1814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1016B57B-8305-452E-9159-94F05FD280BC}"/>
              </a:ext>
            </a:extLst>
          </p:cNvPr>
          <p:cNvSpPr txBox="1"/>
          <p:nvPr/>
        </p:nvSpPr>
        <p:spPr>
          <a:xfrm>
            <a:off x="827584" y="3861048"/>
            <a:ext cx="72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A Fita</a:t>
            </a:r>
          </a:p>
          <a:p>
            <a:endParaRPr lang="pt-BR" sz="2400" dirty="0"/>
          </a:p>
          <a:p>
            <a:r>
              <a:rPr lang="pt-BR" sz="2400" dirty="0"/>
              <a:t>010</a:t>
            </a:r>
          </a:p>
          <a:p>
            <a:endParaRPr lang="pt-BR" sz="2400" dirty="0"/>
          </a:p>
          <a:p>
            <a:r>
              <a:rPr lang="pt-BR" sz="2400" dirty="0"/>
              <a:t>é aceita pela máquina acima?</a:t>
            </a:r>
          </a:p>
        </p:txBody>
      </p:sp>
    </p:spTree>
    <p:extLst>
      <p:ext uri="{BB962C8B-B14F-4D97-AF65-F5344CB8AC3E}">
        <p14:creationId xmlns:p14="http://schemas.microsoft.com/office/powerpoint/2010/main" val="25457499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Autômato Finito Determinístico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54" t="35507" r="33397" b="32246"/>
          <a:stretch/>
        </p:blipFill>
        <p:spPr bwMode="auto">
          <a:xfrm>
            <a:off x="3059832" y="1572090"/>
            <a:ext cx="3156025" cy="1814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ixaDeTexto 2"/>
          <p:cNvSpPr txBox="1"/>
          <p:nvPr/>
        </p:nvSpPr>
        <p:spPr>
          <a:xfrm>
            <a:off x="827584" y="4293096"/>
            <a:ext cx="72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Quais destas fitas são aceitas pelo autômato?</a:t>
            </a:r>
            <a:endParaRPr lang="pt-BR" sz="2400" b="1" dirty="0"/>
          </a:p>
          <a:p>
            <a:r>
              <a:rPr lang="pt-BR" sz="2400" b="1" dirty="0"/>
              <a:t>01</a:t>
            </a:r>
          </a:p>
          <a:p>
            <a:r>
              <a:rPr lang="pt-BR" sz="2400" b="1" dirty="0"/>
              <a:t>10010</a:t>
            </a:r>
          </a:p>
          <a:p>
            <a:r>
              <a:rPr lang="pt-BR" sz="2400" b="1" dirty="0"/>
              <a:t>010101011001011</a:t>
            </a:r>
          </a:p>
          <a:p>
            <a:r>
              <a:rPr lang="pt-BR" sz="2400" b="1" dirty="0"/>
              <a:t>00010010</a:t>
            </a:r>
          </a:p>
          <a:p>
            <a:r>
              <a:rPr lang="pt-BR" sz="2400" b="1" dirty="0"/>
              <a:t>01001101001</a:t>
            </a:r>
          </a:p>
        </p:txBody>
      </p:sp>
    </p:spTree>
    <p:extLst>
      <p:ext uri="{BB962C8B-B14F-4D97-AF65-F5344CB8AC3E}">
        <p14:creationId xmlns:p14="http://schemas.microsoft.com/office/powerpoint/2010/main" val="21125183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Exercícios AFD</a:t>
            </a:r>
          </a:p>
        </p:txBody>
      </p:sp>
      <p:sp>
        <p:nvSpPr>
          <p:cNvPr id="3" name="CaixaDeTexto 2"/>
          <p:cNvSpPr txBox="1"/>
          <p:nvPr/>
        </p:nvSpPr>
        <p:spPr>
          <a:xfrm>
            <a:off x="539552" y="1916832"/>
            <a:ext cx="792088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400" dirty="0"/>
              <a:t>Elabore autômatos finitos determinísticos que reconheçam as seguintes fitas:</a:t>
            </a:r>
          </a:p>
          <a:p>
            <a:pPr marL="342900" indent="-342900">
              <a:buFontTx/>
              <a:buChar char="-"/>
            </a:pPr>
            <a:r>
              <a:rPr lang="pt-BR" sz="2400" dirty="0"/>
              <a:t>Termina com 01</a:t>
            </a:r>
          </a:p>
          <a:p>
            <a:pPr marL="342900" indent="-342900">
              <a:buFontTx/>
              <a:buChar char="-"/>
            </a:pPr>
            <a:r>
              <a:rPr lang="pt-BR" sz="2400" dirty="0"/>
              <a:t>Tenha dois zeros consecutivos</a:t>
            </a:r>
          </a:p>
          <a:p>
            <a:pPr marL="342900" indent="-342900">
              <a:buFontTx/>
              <a:buChar char="-"/>
            </a:pPr>
            <a:r>
              <a:rPr lang="pt-BR" sz="2400" dirty="0"/>
              <a:t>01  0, n &gt;= 0</a:t>
            </a:r>
          </a:p>
          <a:p>
            <a:pPr marL="342900" indent="-342900">
              <a:buFontTx/>
              <a:buChar char="-"/>
            </a:pPr>
            <a:r>
              <a:rPr lang="pt-BR" sz="2400" dirty="0"/>
              <a:t>Tenha número par de ocorrências de zeros e de uns</a:t>
            </a:r>
          </a:p>
          <a:p>
            <a:pPr marL="342900" indent="-342900">
              <a:buFontTx/>
              <a:buChar char="-"/>
            </a:pPr>
            <a:r>
              <a:rPr lang="pt-BR" sz="2400" dirty="0"/>
              <a:t>0  1  , sendo </a:t>
            </a:r>
            <a:r>
              <a:rPr lang="pt-BR" sz="2400" dirty="0" err="1"/>
              <a:t>m+n</a:t>
            </a:r>
            <a:r>
              <a:rPr lang="pt-BR" sz="2400" dirty="0"/>
              <a:t> um número ímpar</a:t>
            </a:r>
          </a:p>
          <a:p>
            <a:pPr marL="342900" indent="-342900">
              <a:buFontTx/>
              <a:buChar char="-"/>
            </a:pPr>
            <a:r>
              <a:rPr lang="pt-BR" sz="2400" dirty="0"/>
              <a:t>Cada 0 está entre dois 1s</a:t>
            </a:r>
          </a:p>
          <a:p>
            <a:pPr marL="342900" indent="-342900">
              <a:buFontTx/>
              <a:buChar char="-"/>
            </a:pPr>
            <a:endParaRPr lang="pt-BR" sz="2400" dirty="0"/>
          </a:p>
          <a:p>
            <a:pPr marL="342900" indent="-342900">
              <a:buFontTx/>
              <a:buChar char="-"/>
            </a:pPr>
            <a:endParaRPr lang="pt-BR" sz="2400" dirty="0"/>
          </a:p>
          <a:p>
            <a:pPr marL="342900" indent="-342900">
              <a:buFontTx/>
              <a:buChar char="-"/>
            </a:pPr>
            <a:endParaRPr lang="pt-BR" sz="2400" dirty="0"/>
          </a:p>
        </p:txBody>
      </p:sp>
      <p:sp>
        <p:nvSpPr>
          <p:cNvPr id="4" name="CaixaDeTexto 3"/>
          <p:cNvSpPr txBox="1"/>
          <p:nvPr/>
        </p:nvSpPr>
        <p:spPr>
          <a:xfrm>
            <a:off x="1191249" y="332643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n</a:t>
            </a:r>
          </a:p>
        </p:txBody>
      </p:sp>
      <p:sp>
        <p:nvSpPr>
          <p:cNvPr id="5" name="CaixaDeTexto 4"/>
          <p:cNvSpPr txBox="1"/>
          <p:nvPr/>
        </p:nvSpPr>
        <p:spPr>
          <a:xfrm>
            <a:off x="1058654" y="406778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n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1322803" y="4067780"/>
            <a:ext cx="369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/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1131678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Máquina de Turing</a:t>
            </a:r>
          </a:p>
        </p:txBody>
      </p:sp>
      <p:pic>
        <p:nvPicPr>
          <p:cNvPr id="1030" name="Picture 6" descr="Image result for turing machin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508" y="2132856"/>
            <a:ext cx="7619133" cy="47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tur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0808"/>
            <a:ext cx="266429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2427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universal turing machin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0" t="4497" r="4984" b="5686"/>
          <a:stretch/>
        </p:blipFill>
        <p:spPr bwMode="auto">
          <a:xfrm>
            <a:off x="19845" y="188640"/>
            <a:ext cx="9016651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9624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Máquina Universal</a:t>
            </a:r>
          </a:p>
        </p:txBody>
      </p:sp>
      <p:pic>
        <p:nvPicPr>
          <p:cNvPr id="3" name="Picture 2" descr="Image result for von neumann archite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7515891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50695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/>
            <a:r>
              <a:rPr lang="pt-BR"/>
              <a:t>Programação de computadores</a:t>
            </a:r>
          </a:p>
        </p:txBody>
      </p:sp>
      <p:pic>
        <p:nvPicPr>
          <p:cNvPr id="4098" name="Picture 2" descr="Image result for computer programm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7776864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28992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Linguagens de Programação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131840" y="2359421"/>
            <a:ext cx="2736304" cy="34458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sz="2400" dirty="0"/>
              <a:t>Python/R/Lua</a:t>
            </a:r>
          </a:p>
          <a:p>
            <a:pPr marL="0" indent="0">
              <a:buNone/>
            </a:pPr>
            <a:r>
              <a:rPr lang="pt-BR" sz="2400" dirty="0"/>
              <a:t>C++/Java</a:t>
            </a:r>
          </a:p>
          <a:p>
            <a:pPr marL="0" indent="0">
              <a:buNone/>
            </a:pPr>
            <a:r>
              <a:rPr lang="pt-BR" sz="2400" dirty="0"/>
              <a:t>C</a:t>
            </a:r>
          </a:p>
          <a:p>
            <a:pPr marL="0" indent="0">
              <a:buNone/>
            </a:pPr>
            <a:r>
              <a:rPr lang="pt-BR" sz="2400" dirty="0"/>
              <a:t>Fortran</a:t>
            </a:r>
          </a:p>
          <a:p>
            <a:pPr marL="0" indent="0">
              <a:buNone/>
            </a:pPr>
            <a:r>
              <a:rPr lang="pt-BR" sz="2400" dirty="0" err="1"/>
              <a:t>Cobol</a:t>
            </a:r>
            <a:endParaRPr lang="pt-BR" sz="2400" dirty="0"/>
          </a:p>
          <a:p>
            <a:pPr marL="0" indent="0">
              <a:buNone/>
            </a:pPr>
            <a:r>
              <a:rPr lang="pt-BR" sz="2400" dirty="0"/>
              <a:t>Assembly</a:t>
            </a:r>
          </a:p>
          <a:p>
            <a:pPr marL="0" indent="0">
              <a:buNone/>
            </a:pPr>
            <a:r>
              <a:rPr lang="pt-BR" sz="2400" dirty="0"/>
              <a:t>Código de máquina</a:t>
            </a:r>
          </a:p>
        </p:txBody>
      </p:sp>
      <p:cxnSp>
        <p:nvCxnSpPr>
          <p:cNvPr id="5" name="Conector de seta reta 4"/>
          <p:cNvCxnSpPr/>
          <p:nvPr/>
        </p:nvCxnSpPr>
        <p:spPr>
          <a:xfrm flipV="1">
            <a:off x="2699792" y="2132856"/>
            <a:ext cx="0" cy="352839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ector de seta reta 5"/>
          <p:cNvCxnSpPr/>
          <p:nvPr/>
        </p:nvCxnSpPr>
        <p:spPr>
          <a:xfrm flipV="1">
            <a:off x="6084168" y="2132856"/>
            <a:ext cx="0" cy="3528392"/>
          </a:xfrm>
          <a:prstGeom prst="straightConnector1">
            <a:avLst/>
          </a:prstGeom>
          <a:ln w="38100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ixaDeTexto 7"/>
          <p:cNvSpPr txBox="1"/>
          <p:nvPr/>
        </p:nvSpPr>
        <p:spPr>
          <a:xfrm>
            <a:off x="899592" y="3429000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/>
              <a:t>Maior abstração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6084168" y="3164775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400"/>
              <a:t>Maior eficiência</a:t>
            </a:r>
          </a:p>
          <a:p>
            <a:pPr algn="ctr"/>
            <a:r>
              <a:rPr lang="pt-BR" sz="2400"/>
              <a:t>computacional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0AE87D25-106C-4DAB-BDE6-A8A40B03F85F}"/>
              </a:ext>
            </a:extLst>
          </p:cNvPr>
          <p:cNvSpPr txBox="1"/>
          <p:nvPr/>
        </p:nvSpPr>
        <p:spPr>
          <a:xfrm>
            <a:off x="971600" y="1426864"/>
            <a:ext cx="806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 hangingPunct="0">
              <a:spcBef>
                <a:spcPts val="500"/>
              </a:spcBef>
              <a:spcAft>
                <a:spcPct val="0"/>
              </a:spcAft>
              <a:buClr>
                <a:srgbClr val="00007D"/>
              </a:buClr>
              <a:buSzPct val="100000"/>
              <a:defRPr/>
            </a:pPr>
            <a:r>
              <a:rPr lang="pt-BR" sz="2400" dirty="0"/>
              <a:t>Regras formais de como o código-fonte pode ser escrito</a:t>
            </a:r>
          </a:p>
        </p:txBody>
      </p:sp>
    </p:spTree>
    <p:extLst>
      <p:ext uri="{BB962C8B-B14F-4D97-AF65-F5344CB8AC3E}">
        <p14:creationId xmlns:p14="http://schemas.microsoft.com/office/powerpoint/2010/main" val="4072263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bs.twimg.com/media/EHK4ANaXkAAQ0PC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682" y="2092"/>
            <a:ext cx="5956344" cy="3241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pbs.twimg.com/media/EHK4GwcXkAIKOwn.png:lar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38" y="2348880"/>
            <a:ext cx="5434580" cy="3651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s://pbs.twimg.com/media/EHK4J6QWwAE8UcJ.jpg:larg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3" t="6671"/>
          <a:stretch/>
        </p:blipFill>
        <p:spPr bwMode="auto">
          <a:xfrm>
            <a:off x="4582632" y="3430108"/>
            <a:ext cx="4885911" cy="340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4"/>
          <p:cNvSpPr txBox="1"/>
          <p:nvPr/>
        </p:nvSpPr>
        <p:spPr>
          <a:xfrm>
            <a:off x="107504" y="6381328"/>
            <a:ext cx="3333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>
                <a:hlinkClick r:id="rId5"/>
              </a:rPr>
              <a:t>https://twitter.com/PessimistsArc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413653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code.org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8" t="16522" r="69674" b="31739"/>
          <a:stretch/>
        </p:blipFill>
        <p:spPr bwMode="auto">
          <a:xfrm>
            <a:off x="179512" y="1412776"/>
            <a:ext cx="2278934" cy="2259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32" t="35652" r="61331" b="24783"/>
          <a:stretch/>
        </p:blipFill>
        <p:spPr bwMode="auto">
          <a:xfrm>
            <a:off x="2681713" y="1484784"/>
            <a:ext cx="569734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036C3F98-D9F4-4E7A-BE63-CDF06C66D02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3" t="25942" r="70489" b="33913"/>
          <a:stretch/>
        </p:blipFill>
        <p:spPr bwMode="auto">
          <a:xfrm flipH="1">
            <a:off x="2199065" y="4380747"/>
            <a:ext cx="2976557" cy="246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44F6A41E-C8FE-4F88-94C3-2D1CFBE6EB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13" t="35943" r="59457" b="4492"/>
          <a:stretch/>
        </p:blipFill>
        <p:spPr bwMode="auto">
          <a:xfrm flipH="1">
            <a:off x="5364088" y="4236731"/>
            <a:ext cx="686792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031C5142-7A4D-4BE5-A938-F4EF60827E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6" t="16232" r="73097" b="38260"/>
          <a:stretch/>
        </p:blipFill>
        <p:spPr bwMode="auto">
          <a:xfrm>
            <a:off x="4716016" y="1356023"/>
            <a:ext cx="2279436" cy="2286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>
            <a:extLst>
              <a:ext uri="{FF2B5EF4-FFF2-40B4-BE49-F238E27FC236}">
                <a16:creationId xmlns:a16="http://schemas.microsoft.com/office/drawing/2014/main" id="{2D8A2E36-143E-429A-AA0D-4232D0B5266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08" t="37391" r="60027" b="29565"/>
          <a:stretch/>
        </p:blipFill>
        <p:spPr bwMode="auto">
          <a:xfrm>
            <a:off x="7424764" y="1412776"/>
            <a:ext cx="1262036" cy="194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18856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Google Grasshooper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89" y="1628800"/>
            <a:ext cx="8675811" cy="4868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75359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pbs.twimg.com/media/EHK4ANaXkAAQ0PC.jpg:larg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682" y="2092"/>
            <a:ext cx="5956344" cy="3241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pbs.twimg.com/media/EHK4GwcXkAIKOwn.png:lar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538" y="2348880"/>
            <a:ext cx="5434580" cy="3651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pbs.twimg.com/media/EHK4J6QWwAE8UcJ.jpg:large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3" t="6671"/>
          <a:stretch/>
        </p:blipFill>
        <p:spPr bwMode="auto">
          <a:xfrm>
            <a:off x="4582632" y="3430108"/>
            <a:ext cx="4885911" cy="340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aixaDeTexto 1"/>
          <p:cNvSpPr txBox="1"/>
          <p:nvPr/>
        </p:nvSpPr>
        <p:spPr>
          <a:xfrm>
            <a:off x="5485114" y="1486208"/>
            <a:ext cx="1223412" cy="707886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pt-BR" sz="4000" b="1">
                <a:solidFill>
                  <a:srgbClr val="FF0000"/>
                </a:solidFill>
              </a:rPr>
              <a:t>1885</a:t>
            </a:r>
            <a:endParaRPr lang="pt-BR" sz="2000" b="1">
              <a:solidFill>
                <a:srgbClr val="FF0000"/>
              </a:solidFill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826757" y="3933056"/>
            <a:ext cx="1223412" cy="707886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pt-BR" sz="4000" b="1">
                <a:solidFill>
                  <a:srgbClr val="FF0000"/>
                </a:solidFill>
              </a:rPr>
              <a:t>1940</a:t>
            </a:r>
            <a:endParaRPr lang="pt-BR" sz="2000" b="1">
              <a:solidFill>
                <a:srgbClr val="FF0000"/>
              </a:solidFill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6064847" y="5034708"/>
            <a:ext cx="1223412" cy="707886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pt-BR" sz="4000" b="1">
                <a:solidFill>
                  <a:srgbClr val="FF0000"/>
                </a:solidFill>
              </a:rPr>
              <a:t>1956</a:t>
            </a:r>
            <a:endParaRPr lang="pt-BR" sz="2000" b="1">
              <a:solidFill>
                <a:srgbClr val="FF000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107504" y="6381328"/>
            <a:ext cx="3333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>
                <a:hlinkClick r:id="rId5"/>
              </a:rPr>
              <a:t>https://twitter.com/PessimistsArc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886294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Algoritmo</a:t>
            </a:r>
          </a:p>
        </p:txBody>
      </p:sp>
      <p:sp>
        <p:nvSpPr>
          <p:cNvPr id="3" name="AutoShape 2" descr="Image result for gravata desenh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" name="AutoShape 4" descr="Image result for gravata desenh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6" descr="Image result for gravata desenho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7" name="AutoShape 8" descr="Image result for gravata desenhos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8" name="AutoShape 11" descr="Image result for calca desenhos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5" name="AutoShape 2" descr="Image result for livro de receitas da vovo risoleta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0" name="AutoShape 4" descr="Image result for livro de receitas da vovo risoleta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11" name="AutoShape 6" descr="Image result for livro de receitas da vovo risoleta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3080" name="Picture 8" descr="Image result for livro de receitas da vovo risoleta&quot;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3" r="9294"/>
          <a:stretch/>
        </p:blipFill>
        <p:spPr bwMode="auto">
          <a:xfrm>
            <a:off x="5147459" y="1412776"/>
            <a:ext cx="3855385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aixaDeTexto 8"/>
          <p:cNvSpPr txBox="1"/>
          <p:nvPr/>
        </p:nvSpPr>
        <p:spPr>
          <a:xfrm>
            <a:off x="437718" y="2060848"/>
            <a:ext cx="44391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400" i="1"/>
              <a:t>Sequência de passos para resolver um problema</a:t>
            </a:r>
          </a:p>
        </p:txBody>
      </p:sp>
    </p:spTree>
    <p:extLst>
      <p:ext uri="{BB962C8B-B14F-4D97-AF65-F5344CB8AC3E}">
        <p14:creationId xmlns:p14="http://schemas.microsoft.com/office/powerpoint/2010/main" val="452913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Algoritmo para vestir roupa</a:t>
            </a:r>
          </a:p>
        </p:txBody>
      </p:sp>
      <p:sp>
        <p:nvSpPr>
          <p:cNvPr id="3" name="AutoShape 2" descr="Image result for gravata desenho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4" name="AutoShape 4" descr="Image result for gravata desenho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AutoShape 6" descr="Image result for gravata desenhos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7" name="AutoShape 8" descr="Image result for gravata desenhos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1273" name="Picture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1" r="25872"/>
          <a:stretch/>
        </p:blipFill>
        <p:spPr bwMode="auto">
          <a:xfrm>
            <a:off x="765174" y="4257091"/>
            <a:ext cx="880745" cy="1796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11" descr="Image result for calca desenhos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1276" name="Picture 1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03" r="27827"/>
          <a:stretch/>
        </p:blipFill>
        <p:spPr bwMode="auto">
          <a:xfrm>
            <a:off x="7135552" y="1697993"/>
            <a:ext cx="1635872" cy="3090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8" name="Picture 14" descr="Image result for cueca desenhos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77" b="14602"/>
          <a:stretch/>
        </p:blipFill>
        <p:spPr bwMode="auto">
          <a:xfrm>
            <a:off x="4715316" y="1833428"/>
            <a:ext cx="1905000" cy="1318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Image result for camisa social desenho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9872" y="4253660"/>
            <a:ext cx="1620179" cy="162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Image result for casaco terno desenhos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67" r="41407"/>
          <a:stretch/>
        </p:blipFill>
        <p:spPr bwMode="auto">
          <a:xfrm>
            <a:off x="2679389" y="1391500"/>
            <a:ext cx="1517675" cy="2202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4" name="Picture 8" descr="Image result for meia desenhos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700808"/>
            <a:ext cx="2111871" cy="1583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0" descr="Image result for sapato desenho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4347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886" y="3641575"/>
            <a:ext cx="1676672" cy="1372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13" descr="Image result for cinto desenho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4350" name="Picture 14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15" b="18072"/>
          <a:stretch/>
        </p:blipFill>
        <p:spPr bwMode="auto">
          <a:xfrm>
            <a:off x="6954994" y="5063749"/>
            <a:ext cx="1800200" cy="1154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1B4CACA5-934A-434A-BD55-C41652D319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124104" y="5291724"/>
            <a:ext cx="1727816" cy="1291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171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O que é um computador?</a:t>
            </a:r>
          </a:p>
        </p:txBody>
      </p:sp>
      <p:pic>
        <p:nvPicPr>
          <p:cNvPr id="4" name="Picture 2" descr="Image result for von neumann archite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340768"/>
            <a:ext cx="7515891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913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pt-BR"/>
              <a:t>Qual a diferença entre um computador e outras máquinas?</a:t>
            </a:r>
          </a:p>
        </p:txBody>
      </p:sp>
      <p:pic>
        <p:nvPicPr>
          <p:cNvPr id="1026" name="Picture 2" descr="Image result for calcula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2205775"/>
            <a:ext cx="3168352" cy="3174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coffee mach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44824"/>
            <a:ext cx="3692674" cy="369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529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pt-BR"/>
              <a:t>Qual a diferença entre um computador e outras máquinas?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07505" y="5517232"/>
            <a:ext cx="887266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/>
              <a:t>O computador é uma máquina universal</a:t>
            </a:r>
          </a:p>
        </p:txBody>
      </p:sp>
      <p:pic>
        <p:nvPicPr>
          <p:cNvPr id="6" name="Picture 2" descr="Image result for calculat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2205775"/>
            <a:ext cx="3168352" cy="3174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Image result for coffee machin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844824"/>
            <a:ext cx="3692674" cy="369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5190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Máquinas e Abstrações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54" t="35507" r="33397" b="32246"/>
          <a:stretch/>
        </p:blipFill>
        <p:spPr bwMode="auto">
          <a:xfrm>
            <a:off x="5508104" y="1556792"/>
            <a:ext cx="3156025" cy="1814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Image result for turing machine anb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832" y="4077072"/>
            <a:ext cx="440055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Image result for automato de pilh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9" y="1628800"/>
            <a:ext cx="5076825" cy="420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742175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26435</TotalTime>
  <Words>321</Words>
  <Application>Microsoft Office PowerPoint</Application>
  <PresentationFormat>Apresentação na tela (4:3)</PresentationFormat>
  <Paragraphs>68</Paragraphs>
  <Slides>21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Tema do Office</vt:lpstr>
      <vt:lpstr>Lógica de Programação</vt:lpstr>
      <vt:lpstr>Apresentação do PowerPoint</vt:lpstr>
      <vt:lpstr>Apresentação do PowerPoint</vt:lpstr>
      <vt:lpstr>Algoritmo</vt:lpstr>
      <vt:lpstr>Algoritmo para vestir roupa</vt:lpstr>
      <vt:lpstr>O que é um computador?</vt:lpstr>
      <vt:lpstr>Qual a diferença entre um computador e outras máquinas?</vt:lpstr>
      <vt:lpstr>Qual a diferença entre um computador e outras máquinas?</vt:lpstr>
      <vt:lpstr>Máquinas e Abstrações</vt:lpstr>
      <vt:lpstr>Autômato Finito Determinístico</vt:lpstr>
      <vt:lpstr>Autômato Finito Determinístico</vt:lpstr>
      <vt:lpstr>Autômato Finito Determinístico</vt:lpstr>
      <vt:lpstr>Autômato Finito Determinístico</vt:lpstr>
      <vt:lpstr>Exercícios AFD</vt:lpstr>
      <vt:lpstr>Máquina de Turing</vt:lpstr>
      <vt:lpstr>Apresentação do PowerPoint</vt:lpstr>
      <vt:lpstr>Máquina Universal</vt:lpstr>
      <vt:lpstr>Programação de computadores</vt:lpstr>
      <vt:lpstr>Linguagens de Programação</vt:lpstr>
      <vt:lpstr>code.org</vt:lpstr>
      <vt:lpstr>Google Grasshooper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Pacote vein e dados GTFS</dc:title>
  <dc:creator>pedrorib81 pedrorib81</dc:creator>
  <cp:lastModifiedBy>Pedro R Andrade Nt</cp:lastModifiedBy>
  <cp:revision>185</cp:revision>
  <dcterms:created xsi:type="dcterms:W3CDTF">2019-03-18T12:54:52Z</dcterms:created>
  <dcterms:modified xsi:type="dcterms:W3CDTF">2021-06-21T19:02:43Z</dcterms:modified>
</cp:coreProperties>
</file>